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0" r:id="rId2"/>
    <p:sldId id="258" r:id="rId3"/>
    <p:sldId id="292" r:id="rId4"/>
    <p:sldId id="262" r:id="rId5"/>
    <p:sldId id="263" r:id="rId6"/>
    <p:sldId id="273" r:id="rId7"/>
    <p:sldId id="276" r:id="rId8"/>
    <p:sldId id="280" r:id="rId9"/>
    <p:sldId id="283" r:id="rId10"/>
    <p:sldId id="290" r:id="rId11"/>
    <p:sldId id="267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33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252966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792983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309941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671725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72600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84172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563370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201814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58519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82055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81339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222292A-3BAC-4727-916F-3995C173B02D}" type="datetimeFigureOut">
              <a:rPr lang="en-US" smtClean="0"/>
              <a:t>12/6/2019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5653FD1-E80E-44CF-A223-DD2B984D137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42129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152400" y="56535"/>
            <a:ext cx="9448800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5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ÔN TẬP THI HK1- </a:t>
            </a:r>
            <a:r>
              <a:rPr lang="en-US" sz="5400" b="1" dirty="0" err="1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Sinh</a:t>
            </a:r>
            <a:r>
              <a:rPr lang="en-US" sz="54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9</a:t>
            </a:r>
            <a:endParaRPr lang="en-US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80999" y="1752600"/>
            <a:ext cx="6937733" cy="4247317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marL="685800" indent="-685800" algn="ctr">
              <a:buFontTx/>
              <a:buChar char="-"/>
            </a:pPr>
            <a:r>
              <a:rPr lang="en-US" sz="54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Học</a:t>
            </a:r>
            <a:r>
              <a:rPr lang="en-US" sz="54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hết</a:t>
            </a:r>
            <a:r>
              <a:rPr lang="en-US" sz="54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đề</a:t>
            </a:r>
            <a:r>
              <a:rPr lang="en-US" sz="54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cương</a:t>
            </a:r>
            <a:endParaRPr lang="en-US" sz="5400" b="1" cap="all" spc="0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marL="685800" indent="-685800" algn="ctr">
              <a:buFontTx/>
              <a:buChar char="-"/>
            </a:pP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Xem</a:t>
            </a:r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lại</a:t>
            </a:r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các</a:t>
            </a:r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bài</a:t>
            </a:r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tập</a:t>
            </a:r>
            <a:endParaRPr lang="en-US" sz="5400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marL="685800" indent="-685800">
              <a:buFontTx/>
              <a:buChar char="-"/>
            </a:pPr>
            <a:r>
              <a:rPr lang="en-US" sz="5400" b="1" cap="all" dirty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đọc</a:t>
            </a:r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  <a:r>
              <a:rPr lang="en-US" sz="54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sgk</a:t>
            </a:r>
            <a:endParaRPr lang="en-US" sz="54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  <a:p>
            <a:pPr algn="ctr"/>
            <a:r>
              <a:rPr lang="en-US" sz="54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</a:rPr>
              <a:t> </a:t>
            </a:r>
          </a:p>
          <a:p>
            <a:pPr marL="685800" indent="-685800" algn="ctr">
              <a:buFontTx/>
              <a:buChar char="-"/>
            </a:pPr>
            <a:endParaRPr lang="en-US" sz="54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7491963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422701"/>
            <a:ext cx="8215774" cy="830997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vi-VN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Chương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1: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bài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tập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gradFill>
                  <a:gsLst>
                    <a:gs pos="0">
                      <a:schemeClr val="accent4">
                        <a:shade val="20000"/>
                        <a:satMod val="245000"/>
                      </a:schemeClr>
                    </a:gs>
                    <a:gs pos="43000">
                      <a:schemeClr val="accent4">
                        <a:satMod val="255000"/>
                      </a:schemeClr>
                    </a:gs>
                    <a:gs pos="48000">
                      <a:schemeClr val="accent4">
                        <a:shade val="85000"/>
                        <a:satMod val="255000"/>
                      </a:schemeClr>
                    </a:gs>
                    <a:gs pos="100000">
                      <a:schemeClr val="accent4">
                        <a:shade val="20000"/>
                        <a:satMod val="245000"/>
                      </a:scheme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menđen</a:t>
            </a:r>
            <a:endParaRPr lang="en-US" sz="4800" b="1" cap="all" spc="0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208728" y="1952838"/>
            <a:ext cx="8947562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u="sng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b="1" u="sng" dirty="0" smtClean="0">
                <a:latin typeface="Times New Roman" pitchFamily="18" charset="0"/>
                <a:cs typeface="Times New Roman" pitchFamily="18" charset="0"/>
              </a:rPr>
              <a:t> 1: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Cho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chua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thuần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chủng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giao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phối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chua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thấp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, F1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toàn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342900" indent="-342900">
              <a:buAutoNum type="alphaLcPeriod"/>
            </a:pP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biện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lập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sơ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lai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P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  <a:sym typeface="Wingdings" pitchFamily="2" charset="2"/>
              </a:rPr>
              <a:t> F2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? </a:t>
            </a:r>
          </a:p>
          <a:p>
            <a:pPr marL="342900" indent="-342900">
              <a:buAutoNum type="alphaLcPeriod"/>
            </a:pP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chua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F2 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thuần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chủng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hay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thuần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chủng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Giải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thích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lập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sơ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lai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minh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họa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79949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168005" y="685800"/>
            <a:ext cx="894756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u="sng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b="1" u="sng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vi-VN" sz="3600" b="1" u="sng" dirty="0"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3600" b="1" u="sng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Cho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hoa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đỏ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thuần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chủng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giao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phối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hoa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vàng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, F1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toàn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hoa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đỏ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342900" indent="-342900">
              <a:buAutoNum type="alphaLcPeriod"/>
            </a:pP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biện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lập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sơ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đồ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lai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P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  <a:sym typeface="Wingdings" pitchFamily="2" charset="2"/>
              </a:rPr>
              <a:t> F2 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? </a:t>
            </a:r>
          </a:p>
          <a:p>
            <a:pPr marL="342900" indent="-342900">
              <a:buAutoNum type="alphaLcPeriod"/>
            </a:pP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Nếu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cây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hoa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đỏ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F2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thân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thụ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phấn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thì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thu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sẽ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121685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28599" y="422701"/>
            <a:ext cx="8763001" cy="4524315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vi-VN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Chương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2: NHIỄM SẮC THỂ</a:t>
            </a:r>
          </a:p>
          <a:p>
            <a:pPr algn="ctr"/>
            <a:endParaRPr lang="en-US" sz="4800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pPr algn="ctr"/>
            <a:endParaRPr lang="en-US" sz="4800" b="1" cap="all" spc="0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gradFill>
                <a:gsLst>
                  <a:gs pos="0">
                    <a:schemeClr val="accent4">
                      <a:shade val="20000"/>
                      <a:satMod val="245000"/>
                    </a:schemeClr>
                  </a:gs>
                  <a:gs pos="43000">
                    <a:schemeClr val="accent4">
                      <a:satMod val="255000"/>
                    </a:schemeClr>
                  </a:gs>
                  <a:gs pos="48000">
                    <a:schemeClr val="accent4">
                      <a:shade val="85000"/>
                      <a:satMod val="255000"/>
                    </a:schemeClr>
                  </a:gs>
                  <a:gs pos="100000">
                    <a:schemeClr val="accent4">
                      <a:shade val="20000"/>
                      <a:satMod val="245000"/>
                    </a:schemeClr>
                  </a:gs>
                </a:gsLst>
                <a:lin ang="5400000"/>
              </a:gra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r>
              <a:rPr lang="en-US" sz="36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HỌC TRONG ĐỀ CƯƠNG</a:t>
            </a:r>
          </a:p>
          <a:p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XEM SÁCH SGK- NGUYÊN PHÂN, GIẢM PHÂN ĐỂ NHẬN BIẾT CÁC KỲ, NÊU DIỄN BIẾN QUA HÌNH VẼ? </a:t>
            </a:r>
          </a:p>
        </p:txBody>
      </p:sp>
    </p:spTree>
    <p:extLst>
      <p:ext uri="{BB962C8B-B14F-4D97-AF65-F5344CB8AC3E}">
        <p14:creationId xmlns:p14="http://schemas.microsoft.com/office/powerpoint/2010/main" val="17491963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966220" y="422701"/>
            <a:ext cx="7045327" cy="341632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vi-VN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Chương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3: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adN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VÀ GEN</a:t>
            </a:r>
          </a:p>
          <a:p>
            <a:pPr algn="ctr"/>
            <a:endParaRPr lang="en-US" sz="48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pPr algn="ctr"/>
            <a:endParaRPr lang="en-US" sz="4800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r>
              <a:rPr lang="en-US" sz="36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HỌC TRONG ĐỀ CƯƠNG</a:t>
            </a:r>
          </a:p>
          <a:p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LÀM BÀI TẬP</a:t>
            </a:r>
            <a:endParaRPr lang="en-US" sz="3600" b="1" cap="all" spc="0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7491963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04800" y="609600"/>
            <a:ext cx="8610600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3600" b="1" u="sng" dirty="0">
                <a:latin typeface="Times New Roman" pitchFamily="18" charset="0"/>
                <a:cs typeface="Times New Roman" pitchFamily="18" charset="0"/>
              </a:rPr>
              <a:t>*</a:t>
            </a:r>
            <a:r>
              <a:rPr lang="fr-FR" sz="3600" b="1" u="sng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fr-FR" sz="3600" b="1" u="sng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u="sng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fr-FR" sz="3600" b="1" u="sng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u="sng" dirty="0" err="1"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fr-FR" sz="3600" b="1" u="sng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u="sng" dirty="0" smtClean="0">
                <a:latin typeface="Times New Roman" pitchFamily="18" charset="0"/>
                <a:cs typeface="Times New Roman" pitchFamily="18" charset="0"/>
              </a:rPr>
              <a:t>ADN:</a:t>
            </a:r>
            <a:endParaRPr lang="en-US" sz="3600" b="1" u="sng" dirty="0">
              <a:latin typeface="Times New Roman" pitchFamily="18" charset="0"/>
              <a:cs typeface="Times New Roman" pitchFamily="18" charset="0"/>
            </a:endParaRPr>
          </a:p>
          <a:p>
            <a:pPr marL="571500" indent="-571500">
              <a:buFontTx/>
              <a:buChar char="-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Tổng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Nu: N = A + T + G + X </a:t>
            </a:r>
            <a:endParaRPr lang="fr-FR" sz="3600" b="1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                   =&gt; 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N = 2A + 2G </a:t>
            </a:r>
            <a:endParaRPr lang="fr-FR" sz="3600" b="1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                   =&gt; 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A + G = N/2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  <a:p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đoạn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gen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: L = N/2 x 3,4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  <a:p>
            <a:pPr marL="571500" indent="-571500">
              <a:buFontTx/>
              <a:buChar char="-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Đổi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sang µm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ngược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. </a:t>
            </a:r>
            <a:endParaRPr lang="fr-FR" sz="3600" b="1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     (</a:t>
            </a:r>
            <a:r>
              <a:rPr lang="fr-FR" sz="3600" b="1" i="1" dirty="0"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3600" b="1" i="1" dirty="0">
                <a:latin typeface="Times New Roman" pitchFamily="18" charset="0"/>
                <a:cs typeface="Times New Roman" pitchFamily="18" charset="0"/>
              </a:rPr>
              <a:t>Å = 10</a:t>
            </a:r>
            <a:r>
              <a:rPr lang="en-US" sz="3600" b="1" i="1" baseline="30000" dirty="0">
                <a:latin typeface="Times New Roman" pitchFamily="18" charset="0"/>
                <a:cs typeface="Times New Roman" pitchFamily="18" charset="0"/>
              </a:rPr>
              <a:t>-4</a:t>
            </a:r>
            <a:r>
              <a:rPr lang="fr-FR" sz="3600" b="1" i="1" dirty="0">
                <a:latin typeface="Times New Roman" pitchFamily="18" charset="0"/>
                <a:cs typeface="Times New Roman" pitchFamily="18" charset="0"/>
              </a:rPr>
              <a:t> µm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)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  <a:p>
            <a:pPr marL="571500" indent="-571500">
              <a:buFontTx/>
              <a:buChar char="-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Chu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kì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xoắn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: C = N/20</a:t>
            </a:r>
          </a:p>
          <a:p>
            <a:pPr marL="571500" indent="-571500">
              <a:buFontTx/>
              <a:buChar char="-"/>
            </a:pP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A  = T ;    G = X</a:t>
            </a:r>
          </a:p>
          <a:p>
            <a:pPr marL="571500" indent="-571500">
              <a:buFontTx/>
              <a:buChar char="-"/>
            </a:pP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A + G = T+X</a:t>
            </a:r>
          </a:p>
        </p:txBody>
      </p:sp>
    </p:spTree>
    <p:extLst>
      <p:ext uri="{BB962C8B-B14F-4D97-AF65-F5344CB8AC3E}">
        <p14:creationId xmlns:p14="http://schemas.microsoft.com/office/powerpoint/2010/main" val="34624103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457200"/>
            <a:ext cx="8534400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3600" b="1" u="sng" dirty="0" err="1" smtClean="0">
                <a:latin typeface="Times New Roman" pitchFamily="18" charset="0"/>
                <a:cs typeface="Times New Roman" pitchFamily="18" charset="0"/>
              </a:rPr>
              <a:t>Đổi</a:t>
            </a:r>
            <a:r>
              <a:rPr lang="fr-FR" sz="3600" b="1" u="sng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u="sng" dirty="0" err="1" smtClean="0">
                <a:latin typeface="Times New Roman" pitchFamily="18" charset="0"/>
                <a:cs typeface="Times New Roman" pitchFamily="18" charset="0"/>
              </a:rPr>
              <a:t>đơn</a:t>
            </a:r>
            <a:r>
              <a:rPr lang="fr-FR" sz="3600" b="1" u="sng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u="sng" dirty="0" err="1" smtClean="0">
                <a:latin typeface="Times New Roman" pitchFamily="18" charset="0"/>
                <a:cs typeface="Times New Roman" pitchFamily="18" charset="0"/>
              </a:rPr>
              <a:t>vị</a:t>
            </a:r>
            <a:r>
              <a:rPr lang="fr-FR" sz="3600" b="1" u="sng" dirty="0" smtClean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endParaRPr lang="fr-FR" sz="3600" b="1" dirty="0">
              <a:latin typeface="Times New Roman" pitchFamily="18" charset="0"/>
              <a:cs typeface="Times New Roman" pitchFamily="18" charset="0"/>
            </a:endParaRPr>
          </a:p>
          <a:p>
            <a:endParaRPr lang="fr-FR" sz="3600" b="1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429000" y="228600"/>
            <a:ext cx="4227871" cy="1323439"/>
          </a:xfrm>
          <a:prstGeom prst="rect">
            <a:avLst/>
          </a:prstGeom>
          <a:ln w="38100"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r>
              <a:rPr lang="fr-FR" sz="4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4000" b="1" i="1" dirty="0"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4000" b="1" i="1" dirty="0">
                <a:latin typeface="Times New Roman" pitchFamily="18" charset="0"/>
                <a:cs typeface="Times New Roman" pitchFamily="18" charset="0"/>
              </a:rPr>
              <a:t>Å = 10</a:t>
            </a:r>
            <a:r>
              <a:rPr lang="en-US" sz="4000" b="1" i="1" baseline="30000" dirty="0">
                <a:latin typeface="Times New Roman" pitchFamily="18" charset="0"/>
                <a:cs typeface="Times New Roman" pitchFamily="18" charset="0"/>
              </a:rPr>
              <a:t>-4</a:t>
            </a:r>
            <a:r>
              <a:rPr lang="fr-FR" sz="4000" b="1" i="1" dirty="0">
                <a:latin typeface="Times New Roman" pitchFamily="18" charset="0"/>
                <a:cs typeface="Times New Roman" pitchFamily="18" charset="0"/>
              </a:rPr>
              <a:t> µm</a:t>
            </a:r>
          </a:p>
          <a:p>
            <a:r>
              <a:rPr lang="fr-FR" sz="4000" b="1" i="1" dirty="0" smtClean="0">
                <a:latin typeface="Times New Roman" pitchFamily="18" charset="0"/>
                <a:cs typeface="Times New Roman" pitchFamily="18" charset="0"/>
              </a:rPr>
              <a:t>1 µm = 10000 </a:t>
            </a:r>
            <a:r>
              <a:rPr lang="en-US" sz="4000" b="1" i="1" dirty="0"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4000" b="1" i="1" dirty="0" smtClean="0">
                <a:latin typeface="Times New Roman" pitchFamily="18" charset="0"/>
                <a:cs typeface="Times New Roman" pitchFamily="18" charset="0"/>
              </a:rPr>
              <a:t> </a:t>
            </a:r>
            <a:endParaRPr lang="fr-FR" sz="4000" b="1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80999" y="2057400"/>
            <a:ext cx="4227871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67542</a:t>
            </a:r>
            <a:r>
              <a:rPr lang="en-US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Å </a:t>
            </a:r>
            <a:r>
              <a:rPr lang="en-US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= ?</a:t>
            </a:r>
            <a:r>
              <a:rPr lang="fr-FR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 µm</a:t>
            </a:r>
          </a:p>
          <a:p>
            <a:r>
              <a:rPr lang="fr-FR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2321</a:t>
            </a:r>
            <a:r>
              <a:rPr lang="en-US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Å = ?</a:t>
            </a:r>
            <a:r>
              <a:rPr lang="fr-FR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 µm</a:t>
            </a:r>
          </a:p>
          <a:p>
            <a:r>
              <a:rPr lang="fr-FR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356 </a:t>
            </a:r>
            <a:r>
              <a:rPr lang="en-US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Å </a:t>
            </a:r>
            <a:r>
              <a:rPr lang="en-US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= ?</a:t>
            </a:r>
            <a:r>
              <a:rPr lang="fr-FR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 µm</a:t>
            </a:r>
          </a:p>
          <a:p>
            <a:r>
              <a:rPr lang="fr-FR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29</a:t>
            </a:r>
            <a:r>
              <a:rPr lang="en-US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Å </a:t>
            </a:r>
            <a:r>
              <a:rPr lang="en-US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= ?</a:t>
            </a:r>
            <a:r>
              <a:rPr lang="fr-FR" sz="4000" b="1" i="1" dirty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4000" b="1" i="1" dirty="0" smtClean="0">
                <a:solidFill>
                  <a:srgbClr val="3333CC"/>
                </a:solidFill>
                <a:latin typeface="Times New Roman" pitchFamily="18" charset="0"/>
                <a:cs typeface="Times New Roman" pitchFamily="18" charset="0"/>
              </a:rPr>
              <a:t>µm</a:t>
            </a:r>
            <a:endParaRPr lang="fr-FR" sz="4000" b="1" i="1" dirty="0">
              <a:solidFill>
                <a:srgbClr val="3333CC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fr-FR" sz="4000" b="1" i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0,0165µm 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= ? </a:t>
            </a:r>
            <a:r>
              <a:rPr lang="en-US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fr-FR" sz="4000" b="1" i="1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fr-FR" sz="4000" b="1" i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0,0087µm 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= ? </a:t>
            </a:r>
            <a:r>
              <a:rPr lang="en-US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fr-FR" sz="4000" b="1" i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0,00046µm 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= ? </a:t>
            </a:r>
            <a:r>
              <a:rPr lang="en-US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4000" b="1" i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6" name="Rectangle 5"/>
          <p:cNvSpPr/>
          <p:nvPr/>
        </p:nvSpPr>
        <p:spPr>
          <a:xfrm>
            <a:off x="4267200" y="2743200"/>
            <a:ext cx="228780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: 10000</a:t>
            </a:r>
            <a:endParaRPr lang="en-US" sz="5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4608870" y="5105400"/>
            <a:ext cx="2414444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dirty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x</a:t>
            </a:r>
            <a:r>
              <a:rPr lang="en-US" sz="5400" b="1" dirty="0" smtClean="0">
                <a:ln w="17780" cmpd="sng">
                  <a:solidFill>
                    <a:srgbClr val="FFFFFF"/>
                  </a:solidFill>
                  <a:prstDash val="solid"/>
                  <a:miter lim="800000"/>
                </a:ln>
                <a:gradFill rotWithShape="1">
                  <a:gsLst>
                    <a:gs pos="0">
                      <a:srgbClr val="000000">
                        <a:tint val="92000"/>
                        <a:shade val="100000"/>
                        <a:satMod val="150000"/>
                      </a:srgbClr>
                    </a:gs>
                    <a:gs pos="49000">
                      <a:srgbClr val="000000">
                        <a:tint val="89000"/>
                        <a:shade val="90000"/>
                        <a:satMod val="150000"/>
                      </a:srgbClr>
                    </a:gs>
                    <a:gs pos="50000">
                      <a:srgbClr val="000000">
                        <a:tint val="100000"/>
                        <a:shade val="75000"/>
                        <a:satMod val="150000"/>
                      </a:srgbClr>
                    </a:gs>
                    <a:gs pos="95000">
                      <a:srgbClr val="000000">
                        <a:shade val="47000"/>
                        <a:satMod val="150000"/>
                      </a:srgbClr>
                    </a:gs>
                    <a:gs pos="100000">
                      <a:srgbClr val="000000">
                        <a:shade val="39000"/>
                        <a:satMod val="150000"/>
                      </a:srgbClr>
                    </a:gs>
                  </a:gsLst>
                  <a:lin ang="5400000"/>
                </a:gradFill>
                <a:effectLst>
                  <a:outerShdw blurRad="50800" algn="tl" rotWithShape="0">
                    <a:srgbClr val="000000"/>
                  </a:outerShdw>
                </a:effectLst>
              </a:rPr>
              <a:t> 10000</a:t>
            </a:r>
            <a:endParaRPr lang="en-US" sz="54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sp>
        <p:nvSpPr>
          <p:cNvPr id="8" name="Right Brace 7"/>
          <p:cNvSpPr/>
          <p:nvPr/>
        </p:nvSpPr>
        <p:spPr>
          <a:xfrm>
            <a:off x="3886200" y="2273082"/>
            <a:ext cx="381000" cy="1984920"/>
          </a:xfrm>
          <a:prstGeom prst="rightBrac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ight Brace 8"/>
          <p:cNvSpPr/>
          <p:nvPr/>
        </p:nvSpPr>
        <p:spPr>
          <a:xfrm>
            <a:off x="4109884" y="4840002"/>
            <a:ext cx="381000" cy="1454125"/>
          </a:xfrm>
          <a:prstGeom prst="rightBrac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09454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457200"/>
            <a:ext cx="8534400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1: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gen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3060 </a:t>
            </a:r>
            <a:r>
              <a:rPr lang="en-US" sz="3600" b="1" i="1" dirty="0">
                <a:latin typeface="Times New Roman" pitchFamily="18" charset="0"/>
                <a:cs typeface="Times New Roman" pitchFamily="18" charset="0"/>
              </a:rPr>
              <a:t>Å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Nu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Timin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438.</a:t>
            </a:r>
          </a:p>
          <a:p>
            <a:pPr marL="742950" indent="-742950">
              <a:buAutoNum type="alphaLcPeriod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Nu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ADN ?</a:t>
            </a:r>
          </a:p>
          <a:p>
            <a:pPr marL="742950" indent="-742950">
              <a:buAutoNum type="alphaLcPeriod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chu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kỳ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xoắn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ADN? </a:t>
            </a:r>
          </a:p>
        </p:txBody>
      </p:sp>
    </p:spTree>
    <p:extLst>
      <p:ext uri="{BB962C8B-B14F-4D97-AF65-F5344CB8AC3E}">
        <p14:creationId xmlns:p14="http://schemas.microsoft.com/office/powerpoint/2010/main" val="380662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457200"/>
            <a:ext cx="8534400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2: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ADN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tổng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nu là 1744.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s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ố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nu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Guanin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nhiều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hơn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Ađênin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650.</a:t>
            </a:r>
          </a:p>
          <a:p>
            <a:pPr marL="742950" indent="-742950">
              <a:buFontTx/>
              <a:buAutoNum type="alphaLcPeriod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Nu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 ADN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742950" indent="-742950">
              <a:buAutoNum type="alphaLcPeriod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tử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ADN ra µm?</a:t>
            </a:r>
          </a:p>
          <a:p>
            <a:pPr marL="742950" indent="-742950">
              <a:buAutoNum type="alphaLcPeriod"/>
            </a:pP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chu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kỳ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xoắn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ADN? </a:t>
            </a:r>
          </a:p>
        </p:txBody>
      </p:sp>
    </p:spTree>
    <p:extLst>
      <p:ext uri="{BB962C8B-B14F-4D97-AF65-F5344CB8AC3E}">
        <p14:creationId xmlns:p14="http://schemas.microsoft.com/office/powerpoint/2010/main" val="23447276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457200"/>
            <a:ext cx="8534400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FR" sz="3600" b="1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600" b="1" dirty="0">
                <a:latin typeface="Times New Roman" pitchFamily="18" charset="0"/>
                <a:cs typeface="Times New Roman" pitchFamily="18" charset="0"/>
              </a:rPr>
              <a:t>3</a:t>
            </a:r>
            <a:r>
              <a:rPr lang="fr-FR" sz="3600" b="1" dirty="0" smtClean="0">
                <a:latin typeface="Times New Roman" pitchFamily="18" charset="0"/>
                <a:cs typeface="Times New Roman" pitchFamily="18" charset="0"/>
              </a:rPr>
              <a:t>: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Một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gen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chiều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dài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4080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A</a:t>
            </a:r>
            <a:r>
              <a:rPr lang="en-US" sz="3600" b="1" baseline="30000" dirty="0" err="1">
                <a:latin typeface="Times New Roman" pitchFamily="18" charset="0"/>
                <a:cs typeface="Times New Roman" pitchFamily="18" charset="0"/>
              </a:rPr>
              <a:t>o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lvl="0"/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nuclêotit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gen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trên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lvl="0"/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600" b="1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6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từng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nucleotit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gen,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3A=2G.</a:t>
            </a:r>
          </a:p>
          <a:p>
            <a:endParaRPr lang="fr-FR" sz="3600" b="1" dirty="0" smtClean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49916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655415" y="422701"/>
            <a:ext cx="5666936" cy="341632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vi-VN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Chương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4: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biến</a:t>
            </a:r>
            <a:r>
              <a:rPr lang="en-US" sz="48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4800" b="1" cap="all" spc="0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solidFill>
                  <a:srgbClr val="FF0000"/>
                </a:solidFill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dị</a:t>
            </a:r>
            <a:endParaRPr lang="en-US" sz="4800" b="1" cap="all" spc="0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pPr algn="ctr"/>
            <a:endParaRPr lang="en-US" sz="4800" b="1" cap="all" dirty="0" smtClean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pPr algn="ctr"/>
            <a:endParaRPr lang="en-US" sz="4800" b="1" cap="all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solidFill>
                <a:srgbClr val="FF0000"/>
              </a:solidFill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  <a:p>
            <a:r>
              <a:rPr lang="en-US" sz="3600" b="1" cap="all" spc="0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HỌC TRONG ĐỀ CƯƠNG</a:t>
            </a:r>
          </a:p>
          <a:p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- </a:t>
            </a:r>
            <a:r>
              <a:rPr lang="en-US" sz="36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Câu</a:t>
            </a:r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36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hỏi</a:t>
            </a:r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36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vận</a:t>
            </a:r>
            <a:r>
              <a:rPr lang="en-US" sz="3600" b="1" cap="all" dirty="0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 </a:t>
            </a:r>
            <a:r>
              <a:rPr lang="en-US" sz="3600" b="1" cap="all" dirty="0" err="1" smtClean="0">
                <a:ln w="9000" cmpd="sng">
                  <a:solidFill>
                    <a:schemeClr val="accent4">
                      <a:shade val="50000"/>
                      <a:satMod val="120000"/>
                    </a:schemeClr>
                  </a:solidFill>
                  <a:prstDash val="solid"/>
                </a:ln>
                <a:effectLst>
                  <a:reflection blurRad="12700" stA="28000" endPos="45000" dist="1000" dir="5400000" sy="-100000" algn="bl" rotWithShape="0"/>
                </a:effectLst>
                <a:latin typeface="+mj-lt"/>
              </a:rPr>
              <a:t>dụng</a:t>
            </a:r>
            <a:endParaRPr lang="en-US" sz="3600" b="1" cap="all" spc="0" dirty="0">
              <a:ln w="9000" cmpd="sng">
                <a:solidFill>
                  <a:schemeClr val="accent4">
                    <a:shade val="50000"/>
                    <a:satMod val="120000"/>
                  </a:schemeClr>
                </a:solidFill>
                <a:prstDash val="solid"/>
              </a:ln>
              <a:effectLst>
                <a:reflection blurRad="12700" stA="28000" endPos="45000" dist="1000" dir="5400000" sy="-100000" algn="bl" rotWithShape="0"/>
              </a:effectLst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7491963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577</TotalTime>
  <Words>448</Words>
  <Application>Microsoft Office PowerPoint</Application>
  <PresentationFormat>On-screen Show (4:3)</PresentationFormat>
  <Paragraphs>59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Arial</vt:lpstr>
      <vt:lpstr>Calibri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MsHome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User</dc:creator>
  <cp:lastModifiedBy>HKN</cp:lastModifiedBy>
  <cp:revision>53</cp:revision>
  <dcterms:created xsi:type="dcterms:W3CDTF">2018-11-22T03:38:43Z</dcterms:created>
  <dcterms:modified xsi:type="dcterms:W3CDTF">2019-12-06T03:20:13Z</dcterms:modified>
</cp:coreProperties>
</file>